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7"/>
  </p:notesMasterIdLst>
  <p:sldIdLst>
    <p:sldId id="256" r:id="rId3"/>
    <p:sldId id="261" r:id="rId4"/>
    <p:sldId id="258" r:id="rId5"/>
    <p:sldId id="263" r:id="rId6"/>
  </p:sldIdLst>
  <p:sldSz cx="9144000" cy="5143500" type="screen16x9"/>
  <p:notesSz cx="6858000" cy="9144000"/>
  <p:embeddedFontLst>
    <p:embeddedFont>
      <p:font typeface="Lato" panose="020B0604020202020204" charset="0"/>
      <p:regular r:id="rId8"/>
      <p:bold r:id="rId9"/>
      <p:italic r:id="rId10"/>
      <p:boldItalic r:id="rId11"/>
    </p:embeddedFont>
    <p:embeddedFont>
      <p:font typeface="Comfortaa" panose="020B0604020202020204" charset="0"/>
      <p:regular r:id="rId12"/>
      <p:bold r:id="rId13"/>
    </p:embeddedFont>
    <p:embeddedFont>
      <p:font typeface="Raleway" panose="020B0604020202020204" charset="0"/>
      <p:regular r:id="rId14"/>
      <p:bold r:id="rId15"/>
      <p:italic r:id="rId16"/>
      <p:boldItalic r:id="rId17"/>
    </p:embeddedFont>
    <p:embeddedFont>
      <p:font typeface="Montserrat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1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8.fntdata"/><Relationship Id="rId23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933418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8163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541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492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2300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2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CONCETTO DI MUTUALITA’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A005ADD1-B1E3-437E-9B6A-7BA80DE24B52}"/>
              </a:ext>
            </a:extLst>
          </p:cNvPr>
          <p:cNvSpPr txBox="1"/>
          <p:nvPr/>
        </p:nvSpPr>
        <p:spPr>
          <a:xfrm>
            <a:off x="1212426" y="1815254"/>
            <a:ext cx="69697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SOCIETA’ DI MUTUO SOCCORSO</a:t>
            </a:r>
          </a:p>
          <a:p>
            <a:endParaRPr lang="it-IT" sz="18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</a:rPr>
              <a:t>NASCONO A FINE ‘700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</a:rPr>
              <a:t>MUTUO  = RECIPROCO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</a:rPr>
              <a:t>INIZIATIVA PRIVATA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</a:rPr>
              <a:t>OBBLIGO DEL CONTRIBUTO PER ISCRITTI</a:t>
            </a:r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principali obiettivi:</a:t>
            </a:r>
          </a:p>
          <a:p>
            <a:endParaRPr lang="it-IT" b="1" dirty="0"/>
          </a:p>
          <a:p>
            <a:r>
              <a:rPr lang="it-IT" b="1" dirty="0"/>
              <a:t>- istruzione</a:t>
            </a:r>
            <a:r>
              <a:rPr lang="it-IT" dirty="0"/>
              <a:t> (scuole domenicali, letture)</a:t>
            </a:r>
          </a:p>
          <a:p>
            <a:pPr lvl="0"/>
            <a:r>
              <a:rPr lang="it-IT" b="1" dirty="0"/>
              <a:t>-</a:t>
            </a:r>
            <a:r>
              <a:rPr lang="it-IT" dirty="0"/>
              <a:t> mutualismo in caso di </a:t>
            </a:r>
            <a:r>
              <a:rPr lang="it-IT" b="1" dirty="0"/>
              <a:t>infermità </a:t>
            </a:r>
            <a:endParaRPr lang="it-IT" dirty="0"/>
          </a:p>
          <a:p>
            <a:pPr lvl="0"/>
            <a:r>
              <a:rPr lang="it-IT" b="1" dirty="0"/>
              <a:t>- previdenza</a:t>
            </a:r>
            <a:endParaRPr lang="it-IT" dirty="0"/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871399" y="899819"/>
            <a:ext cx="6209187" cy="303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/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Il mutuo soccorso si intreccia fin da subito con il movimento cooperativo:</a:t>
            </a:r>
          </a:p>
          <a:p>
            <a:pPr lvl="0"/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300480"/>
            <a:ext cx="7595700" cy="35289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050" b="1" dirty="0">
                <a:latin typeface="Raleway"/>
                <a:ea typeface="Raleway"/>
                <a:cs typeface="Raleway"/>
                <a:sym typeface="Raleway"/>
              </a:rPr>
              <a:t>CONDIVISIONE DI TRATTI DI STORIA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050" b="1" dirty="0">
                <a:latin typeface="Raleway"/>
                <a:ea typeface="Raleway"/>
                <a:cs typeface="Raleway"/>
                <a:sym typeface="Raleway"/>
              </a:rPr>
              <a:t>LE COOPERATIVE INGLOBERANNO GRAN PARTE DELLE SMS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Oggi in Italia sono attive circa 2.000 società di mutuo soccorso, con attività in: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SANITA’ O PENSIONE INTEGRATIVA 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SPESE FUNERARIE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TRASPORTO DISABILI E ANZIANI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ASSISTENZA DOMICILIARE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ATTIVITA’ RICREATIVE</a:t>
            </a:r>
          </a:p>
          <a:p>
            <a:pPr marL="438150" indent="-285750" algn="ctr">
              <a:spcBef>
                <a:spcPts val="1000"/>
              </a:spcBef>
              <a:buClr>
                <a:schemeClr val="dk1"/>
              </a:buClr>
              <a:buSzPts val="1200"/>
              <a:buFont typeface="Wingdings" panose="05000000000000000000" pitchFamily="2" charset="2"/>
              <a:buChar char="v"/>
            </a:pPr>
            <a:r>
              <a:rPr lang="it-IT" sz="1100" b="1" dirty="0">
                <a:latin typeface="Raleway"/>
                <a:ea typeface="Raleway"/>
                <a:cs typeface="Raleway"/>
                <a:sym typeface="Raleway"/>
              </a:rPr>
              <a:t>BORSE DI STUDIO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751C1E1C-AF97-44BB-904C-65240F71B655}"/>
              </a:ext>
            </a:extLst>
          </p:cNvPr>
          <p:cNvSpPr txBox="1"/>
          <p:nvPr/>
        </p:nvSpPr>
        <p:spPr>
          <a:xfrm>
            <a:off x="1855893" y="555413"/>
            <a:ext cx="516128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MUTUALITÀ 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1"/>
                </a:solidFill>
              </a:rPr>
              <a:t>aiutarsi aiutando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2"/>
                </a:solidFill>
              </a:rPr>
              <a:t>rinunciare a una piccola quota del proprio stipendio per coprire le necessità comuni, anche se non se ne avesse mai personalmente bisogno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1"/>
                </a:solidFill>
              </a:rPr>
              <a:t>principio alla base dello stato sociale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2"/>
                </a:solidFill>
              </a:rPr>
              <a:t>principio alla base delle assicurazioni private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>
              <a:solidFill>
                <a:schemeClr val="bg2"/>
              </a:solidFill>
            </a:endParaRPr>
          </a:p>
          <a:p>
            <a:pPr algn="r"/>
            <a:r>
              <a:rPr lang="it-IT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 EVADE LE TASSE ABBASSA IL LIVELLO DELLA “CASSA COMUNE” PRODUCENDO DUE EFFETTI: </a:t>
            </a:r>
          </a:p>
          <a:p>
            <a:endParaRPr lang="it-IT" sz="1200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diminuzione del servizio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IT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aumento delle tasse per chi invece le paga</a:t>
            </a:r>
          </a:p>
          <a:p>
            <a:endParaRPr lang="it-IT" dirty="0">
              <a:solidFill>
                <a:schemeClr val="bg2"/>
              </a:solidFill>
            </a:endParaRPr>
          </a:p>
          <a:p>
            <a:endParaRPr lang="it-IT" sz="1000" dirty="0">
              <a:solidFill>
                <a:schemeClr val="bg1"/>
              </a:solidFill>
            </a:endParaRP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xmlns="" id="{A4FA6E12-229A-4E11-AC04-15A43A8348AA}"/>
              </a:ext>
            </a:extLst>
          </p:cNvPr>
          <p:cNvSpPr/>
          <p:nvPr/>
        </p:nvSpPr>
        <p:spPr>
          <a:xfrm>
            <a:off x="2149283" y="962168"/>
            <a:ext cx="484632" cy="45008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0" y="162725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017751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173</Words>
  <Application>Microsoft Office PowerPoint</Application>
  <PresentationFormat>Presentazione su schermo (16:9)</PresentationFormat>
  <Paragraphs>56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Lato</vt:lpstr>
      <vt:lpstr>Comfortaa</vt:lpstr>
      <vt:lpstr>Wingdings</vt:lpstr>
      <vt:lpstr>Arial</vt:lpstr>
      <vt:lpstr>Raleway</vt:lpstr>
      <vt:lpstr>Montserrat</vt:lpstr>
      <vt:lpstr>Swiss</vt:lpstr>
      <vt:lpstr>1_Swiss</vt:lpstr>
      <vt:lpstr>MODULO 2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37</cp:revision>
  <dcterms:modified xsi:type="dcterms:W3CDTF">2024-12-16T10:28:12Z</dcterms:modified>
</cp:coreProperties>
</file>